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3/4/2020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47800"/>
            <a:ext cx="7772400" cy="2152651"/>
          </a:xfrm>
        </p:spPr>
        <p:txBody>
          <a:bodyPr>
            <a:normAutofit/>
          </a:bodyPr>
          <a:lstStyle/>
          <a:p>
            <a:r>
              <a:rPr lang="ar-IQ" b="1" dirty="0" smtClean="0"/>
              <a:t>التلوث البيئي</a:t>
            </a:r>
            <a:br>
              <a:rPr lang="ar-IQ" b="1" dirty="0" smtClean="0"/>
            </a:br>
            <a:r>
              <a:rPr lang="ar-IQ" b="1" dirty="0" smtClean="0"/>
              <a:t>المحاضرة </a:t>
            </a:r>
            <a:r>
              <a:rPr lang="ar-IQ" b="1" dirty="0" smtClean="0"/>
              <a:t>الحادي عشر </a:t>
            </a:r>
            <a:r>
              <a:rPr lang="ar-IQ" b="1" dirty="0" smtClean="0"/>
              <a:t/>
            </a:r>
            <a:br>
              <a:rPr lang="ar-IQ" b="1" dirty="0" smtClean="0"/>
            </a:br>
            <a:r>
              <a:rPr lang="ar-IQ" b="1" dirty="0"/>
              <a:t>التغيرات المناخية</a:t>
            </a:r>
            <a:endParaRPr lang="ar-IQ" b="1" dirty="0"/>
          </a:p>
        </p:txBody>
      </p:sp>
      <p:sp>
        <p:nvSpPr>
          <p:cNvPr id="3" name="Subtitle 2"/>
          <p:cNvSpPr>
            <a:spLocks noGrp="1"/>
          </p:cNvSpPr>
          <p:nvPr>
            <p:ph type="subTitle" idx="1"/>
          </p:nvPr>
        </p:nvSpPr>
        <p:spPr>
          <a:xfrm>
            <a:off x="4724400" y="3886200"/>
            <a:ext cx="3048000" cy="1752600"/>
          </a:xfrm>
        </p:spPr>
        <p:txBody>
          <a:bodyPr/>
          <a:lstStyle/>
          <a:p>
            <a:r>
              <a:rPr lang="ar-IQ" b="1" dirty="0" smtClean="0">
                <a:solidFill>
                  <a:schemeClr val="tx1"/>
                </a:solidFill>
                <a:cs typeface="+mj-cs"/>
              </a:rPr>
              <a:t>اعداد</a:t>
            </a:r>
          </a:p>
          <a:p>
            <a:r>
              <a:rPr lang="ar-IQ" b="1" dirty="0" smtClean="0">
                <a:solidFill>
                  <a:schemeClr val="tx1"/>
                </a:solidFill>
                <a:cs typeface="+mj-cs"/>
              </a:rPr>
              <a:t>م.وفاء شمخي جبر </a:t>
            </a:r>
          </a:p>
          <a:p>
            <a:r>
              <a:rPr lang="en-US" b="1" dirty="0" smtClean="0">
                <a:solidFill>
                  <a:schemeClr val="tx1"/>
                </a:solidFill>
                <a:cs typeface="+mj-cs"/>
              </a:rPr>
              <a:t> </a:t>
            </a:r>
            <a:r>
              <a:rPr lang="ar-IQ" b="1" dirty="0" smtClean="0">
                <a:solidFill>
                  <a:schemeClr val="tx1"/>
                </a:solidFill>
                <a:cs typeface="+mj-cs"/>
              </a:rPr>
              <a:t>مدرس المادة</a:t>
            </a:r>
            <a:endParaRPr lang="ar-IQ" b="1" dirty="0">
              <a:solidFill>
                <a:schemeClr val="tx1"/>
              </a:solidFill>
              <a:cs typeface="+mj-cs"/>
            </a:endParaRPr>
          </a:p>
        </p:txBody>
      </p:sp>
      <p:sp>
        <p:nvSpPr>
          <p:cNvPr id="4" name="Subtitle 2"/>
          <p:cNvSpPr txBox="1">
            <a:spLocks/>
          </p:cNvSpPr>
          <p:nvPr/>
        </p:nvSpPr>
        <p:spPr>
          <a:xfrm>
            <a:off x="1524000" y="304800"/>
            <a:ext cx="6400800" cy="1143000"/>
          </a:xfrm>
          <a:prstGeom prst="rect">
            <a:avLst/>
          </a:prstGeom>
        </p:spPr>
        <p:txBody>
          <a:bodyPr vert="horz" lIns="91440" tIns="45720" rIns="91440" bIns="45720" rtlCol="0">
            <a:normAutofit lnSpcReduction="1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ar-IQ" b="1" dirty="0" smtClean="0">
                <a:solidFill>
                  <a:schemeClr val="tx1"/>
                </a:solidFill>
                <a:cs typeface="+mj-cs"/>
              </a:rPr>
              <a:t>جامعة ديالى – كلية العلوم</a:t>
            </a:r>
          </a:p>
          <a:p>
            <a:r>
              <a:rPr lang="ar-IQ" b="1" dirty="0" smtClean="0">
                <a:solidFill>
                  <a:schemeClr val="tx1"/>
                </a:solidFill>
                <a:cs typeface="+mj-cs"/>
              </a:rPr>
              <a:t>قسم الكيمياء</a:t>
            </a:r>
            <a:endParaRPr lang="ar-IQ" b="1" dirty="0">
              <a:solidFill>
                <a:schemeClr val="tx1"/>
              </a:solidFill>
              <a:cs typeface="+mj-cs"/>
            </a:endParaRPr>
          </a:p>
        </p:txBody>
      </p:sp>
      <p:sp>
        <p:nvSpPr>
          <p:cNvPr id="5" name="Rectangle 4"/>
          <p:cNvSpPr/>
          <p:nvPr/>
        </p:nvSpPr>
        <p:spPr>
          <a:xfrm>
            <a:off x="304800" y="4114800"/>
            <a:ext cx="4343400" cy="1569660"/>
          </a:xfrm>
          <a:prstGeom prst="rect">
            <a:avLst/>
          </a:prstGeom>
        </p:spPr>
        <p:txBody>
          <a:bodyPr wrap="square">
            <a:spAutoFit/>
          </a:bodyPr>
          <a:lstStyle/>
          <a:p>
            <a:pPr algn="ctr"/>
            <a:r>
              <a:rPr lang="ar-IQ" sz="3200" b="1" dirty="0" smtClean="0">
                <a:cs typeface="+mj-cs"/>
              </a:rPr>
              <a:t>اشراف</a:t>
            </a:r>
          </a:p>
          <a:p>
            <a:pPr algn="ctr"/>
            <a:r>
              <a:rPr lang="ar-IQ" sz="3200" b="1" dirty="0" smtClean="0">
                <a:cs typeface="+mj-cs"/>
              </a:rPr>
              <a:t> الاستاذ </a:t>
            </a:r>
            <a:r>
              <a:rPr lang="ar-IQ" sz="3200" b="1" dirty="0">
                <a:cs typeface="+mj-cs"/>
              </a:rPr>
              <a:t>الدكتور كريم حسين خوديم </a:t>
            </a:r>
          </a:p>
        </p:txBody>
      </p:sp>
    </p:spTree>
    <p:extLst>
      <p:ext uri="{BB962C8B-B14F-4D97-AF65-F5344CB8AC3E}">
        <p14:creationId xmlns:p14="http://schemas.microsoft.com/office/powerpoint/2010/main" val="9442303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b="1" dirty="0"/>
              <a:t>طبقة الأوزون</a:t>
            </a:r>
            <a:endParaRPr lang="ar-IQ" dirty="0"/>
          </a:p>
        </p:txBody>
      </p:sp>
      <p:sp>
        <p:nvSpPr>
          <p:cNvPr id="3" name="Content Placeholder 2"/>
          <p:cNvSpPr>
            <a:spLocks noGrp="1"/>
          </p:cNvSpPr>
          <p:nvPr>
            <p:ph idx="1"/>
          </p:nvPr>
        </p:nvSpPr>
        <p:spPr/>
        <p:txBody>
          <a:bodyPr/>
          <a:lstStyle/>
          <a:p>
            <a:pPr algn="r" rtl="1"/>
            <a:r>
              <a:rPr lang="ar-IQ" dirty="0">
                <a:cs typeface="+mj-cs"/>
              </a:rPr>
              <a:t>10% من الأوزون يتركز في  </a:t>
            </a:r>
            <a:r>
              <a:rPr lang="en-US" dirty="0" err="1">
                <a:cs typeface="+mj-cs"/>
              </a:rPr>
              <a:t>Trasosphere</a:t>
            </a:r>
            <a:r>
              <a:rPr lang="ar-IQ" dirty="0">
                <a:cs typeface="+mj-cs"/>
              </a:rPr>
              <a:t> ( الطبقة السفلى )</a:t>
            </a:r>
            <a:endParaRPr lang="en-US" dirty="0">
              <a:cs typeface="+mj-cs"/>
            </a:endParaRPr>
          </a:p>
          <a:p>
            <a:pPr algn="r" rtl="1"/>
            <a:r>
              <a:rPr lang="ar-IQ" dirty="0">
                <a:cs typeface="+mj-cs"/>
              </a:rPr>
              <a:t>90% من الأوزون يتركز في </a:t>
            </a:r>
            <a:r>
              <a:rPr lang="en-US" dirty="0">
                <a:cs typeface="+mj-cs"/>
              </a:rPr>
              <a:t>Stratosphere</a:t>
            </a:r>
            <a:r>
              <a:rPr lang="ar-IQ" dirty="0">
                <a:cs typeface="+mj-cs"/>
              </a:rPr>
              <a:t> (الطبقة الأعلى )</a:t>
            </a:r>
            <a:endParaRPr lang="en-US" dirty="0">
              <a:cs typeface="+mj-cs"/>
            </a:endParaRPr>
          </a:p>
          <a:p>
            <a:pPr algn="r" rtl="1"/>
            <a:r>
              <a:rPr lang="ar-IQ" dirty="0">
                <a:cs typeface="+mj-cs"/>
              </a:rPr>
              <a:t>وأن أوزون طبقة الستراتوسفير يمكن ان ينزل الى طبقة  </a:t>
            </a:r>
            <a:r>
              <a:rPr lang="en-US" dirty="0" err="1">
                <a:cs typeface="+mj-cs"/>
              </a:rPr>
              <a:t>Tropo</a:t>
            </a:r>
            <a:r>
              <a:rPr lang="ar-IQ" dirty="0">
                <a:cs typeface="+mj-cs"/>
              </a:rPr>
              <a:t>، الا ان العكس غير صحيح . أما على سطح الأرض فتركيزه قليل جدا ، وهو شي جيد ، فالأوزون سام يسبب اضطرابات مزعجة وربما خطرة للجهاز التنفسي .</a:t>
            </a:r>
            <a:endParaRPr lang="en-US" dirty="0">
              <a:cs typeface="+mj-cs"/>
            </a:endParaRPr>
          </a:p>
          <a:p>
            <a:pPr algn="r"/>
            <a:endParaRPr lang="ar-IQ" dirty="0">
              <a:cs typeface="+mj-cs"/>
            </a:endParaRPr>
          </a:p>
        </p:txBody>
      </p:sp>
    </p:spTree>
    <p:extLst>
      <p:ext uri="{BB962C8B-B14F-4D97-AF65-F5344CB8AC3E}">
        <p14:creationId xmlns:p14="http://schemas.microsoft.com/office/powerpoint/2010/main" val="4189808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a:t>الأشعة فوق البنفسجية</a:t>
            </a:r>
          </a:p>
        </p:txBody>
      </p:sp>
      <p:sp>
        <p:nvSpPr>
          <p:cNvPr id="3" name="Content Placeholder 2"/>
          <p:cNvSpPr>
            <a:spLocks noGrp="1"/>
          </p:cNvSpPr>
          <p:nvPr>
            <p:ph idx="1"/>
          </p:nvPr>
        </p:nvSpPr>
        <p:spPr/>
        <p:txBody>
          <a:bodyPr>
            <a:normAutofit fontScale="77500" lnSpcReduction="20000"/>
          </a:bodyPr>
          <a:lstStyle/>
          <a:p>
            <a:pPr marL="0" indent="0" algn="just" rtl="1">
              <a:buNone/>
            </a:pPr>
            <a:r>
              <a:rPr lang="ar-IQ" dirty="0">
                <a:cs typeface="+mj-cs"/>
              </a:rPr>
              <a:t>الأشعة فوق البنفسجية : 380-450 نانومتر </a:t>
            </a:r>
            <a:r>
              <a:rPr lang="en-US" dirty="0">
                <a:cs typeface="+mj-cs"/>
              </a:rPr>
              <a:t>Ultra Violet (UV)Radiation </a:t>
            </a:r>
            <a:r>
              <a:rPr lang="ar-IQ" dirty="0">
                <a:cs typeface="+mj-cs"/>
              </a:rPr>
              <a:t> ، استنادا الى الطول الموجي ، تقسم الاشعة فوق البنفسجية الى ثلاثة أقسام :</a:t>
            </a:r>
            <a:endParaRPr lang="en-US" dirty="0">
              <a:cs typeface="+mj-cs"/>
            </a:endParaRPr>
          </a:p>
          <a:p>
            <a:pPr marL="0" indent="0" algn="just" rtl="1">
              <a:buNone/>
            </a:pPr>
            <a:r>
              <a:rPr lang="ar-IQ" dirty="0">
                <a:cs typeface="+mj-cs"/>
              </a:rPr>
              <a:t> </a:t>
            </a:r>
            <a:endParaRPr lang="en-US" dirty="0">
              <a:cs typeface="+mj-cs"/>
            </a:endParaRPr>
          </a:p>
          <a:p>
            <a:pPr marL="0" indent="0" algn="just" rtl="1">
              <a:buNone/>
            </a:pPr>
            <a:r>
              <a:rPr lang="ar-IQ" dirty="0">
                <a:cs typeface="+mj-cs"/>
              </a:rPr>
              <a:t>1-</a:t>
            </a:r>
            <a:r>
              <a:rPr lang="en-US" dirty="0">
                <a:cs typeface="+mj-cs"/>
              </a:rPr>
              <a:t>UV-A</a:t>
            </a:r>
            <a:r>
              <a:rPr lang="ar-IQ" dirty="0">
                <a:cs typeface="+mj-cs"/>
              </a:rPr>
              <a:t> من 380-320 </a:t>
            </a:r>
            <a:r>
              <a:rPr lang="en-US" dirty="0">
                <a:cs typeface="+mj-cs"/>
              </a:rPr>
              <a:t>nm</a:t>
            </a:r>
            <a:r>
              <a:rPr lang="ar-IQ" dirty="0">
                <a:cs typeface="+mj-cs"/>
              </a:rPr>
              <a:t> نانومتر : وهي اشعاعات غير مؤذية نسبيا ويتم أمتصاص </a:t>
            </a:r>
            <a:r>
              <a:rPr lang="en-US" dirty="0">
                <a:cs typeface="+mj-cs"/>
              </a:rPr>
              <a:t> </a:t>
            </a:r>
            <a:r>
              <a:rPr lang="ar-IQ" dirty="0" smtClean="0">
                <a:cs typeface="+mj-cs"/>
              </a:rPr>
              <a:t>جزء </a:t>
            </a:r>
            <a:r>
              <a:rPr lang="ar-IQ" dirty="0">
                <a:cs typeface="+mj-cs"/>
              </a:rPr>
              <a:t>قليل منها .</a:t>
            </a:r>
            <a:endParaRPr lang="en-US" dirty="0">
              <a:cs typeface="+mj-cs"/>
            </a:endParaRPr>
          </a:p>
          <a:p>
            <a:pPr marL="0" indent="0" algn="just" rtl="1">
              <a:buNone/>
            </a:pPr>
            <a:r>
              <a:rPr lang="ar-IQ" dirty="0">
                <a:cs typeface="+mj-cs"/>
              </a:rPr>
              <a:t> </a:t>
            </a:r>
            <a:endParaRPr lang="en-US" dirty="0">
              <a:cs typeface="+mj-cs"/>
            </a:endParaRPr>
          </a:p>
          <a:p>
            <a:pPr marL="0" indent="0" algn="just" rtl="1">
              <a:buNone/>
            </a:pPr>
            <a:r>
              <a:rPr lang="ar-IQ" dirty="0">
                <a:cs typeface="+mj-cs"/>
              </a:rPr>
              <a:t>2-</a:t>
            </a:r>
            <a:r>
              <a:rPr lang="en-US" dirty="0">
                <a:cs typeface="+mj-cs"/>
              </a:rPr>
              <a:t>UV-B </a:t>
            </a:r>
            <a:r>
              <a:rPr lang="ar-IQ" dirty="0">
                <a:cs typeface="+mj-cs"/>
              </a:rPr>
              <a:t> من 320-280  </a:t>
            </a:r>
            <a:r>
              <a:rPr lang="en-US" dirty="0">
                <a:cs typeface="+mj-cs"/>
              </a:rPr>
              <a:t>nm</a:t>
            </a:r>
            <a:r>
              <a:rPr lang="ar-IQ" dirty="0">
                <a:cs typeface="+mj-cs"/>
              </a:rPr>
              <a:t>نانومتر : لايتم أمتصاصها جميعا وان الكميات القليلة التي تصل الى سطح الأرض تسبب أضرارا في العيون وسرطان الجلد .</a:t>
            </a:r>
            <a:endParaRPr lang="en-US" dirty="0">
              <a:cs typeface="+mj-cs"/>
            </a:endParaRPr>
          </a:p>
          <a:p>
            <a:pPr marL="0" indent="0" algn="just" rtl="1">
              <a:buNone/>
            </a:pPr>
            <a:r>
              <a:rPr lang="ar-IQ" dirty="0">
                <a:cs typeface="+mj-cs"/>
              </a:rPr>
              <a:t> </a:t>
            </a:r>
            <a:endParaRPr lang="en-US" dirty="0">
              <a:cs typeface="+mj-cs"/>
            </a:endParaRPr>
          </a:p>
          <a:p>
            <a:pPr marL="0" indent="0" algn="just" rtl="1">
              <a:buNone/>
            </a:pPr>
            <a:r>
              <a:rPr lang="ar-IQ" dirty="0">
                <a:cs typeface="+mj-cs"/>
              </a:rPr>
              <a:t>3-</a:t>
            </a:r>
            <a:r>
              <a:rPr lang="en-US" dirty="0">
                <a:cs typeface="+mj-cs"/>
              </a:rPr>
              <a:t>UV-C </a:t>
            </a:r>
            <a:r>
              <a:rPr lang="ar-IQ" dirty="0">
                <a:cs typeface="+mj-cs"/>
              </a:rPr>
              <a:t> من 280-200 </a:t>
            </a:r>
            <a:r>
              <a:rPr lang="en-US" dirty="0">
                <a:cs typeface="+mj-cs"/>
              </a:rPr>
              <a:t>nm</a:t>
            </a:r>
            <a:r>
              <a:rPr lang="ar-IQ" dirty="0">
                <a:cs typeface="+mj-cs"/>
              </a:rPr>
              <a:t> نانومتر: هي اشعة قاتلة وممميتة للأنسان والكائنات الحية الأخرى وهذه الأشعاعات تمتص كليا من قبل طبقة الأوزون .</a:t>
            </a:r>
            <a:endParaRPr lang="en-US" dirty="0">
              <a:cs typeface="+mj-cs"/>
            </a:endParaRPr>
          </a:p>
          <a:p>
            <a:pPr marL="0" indent="0" algn="just" rtl="1">
              <a:buNone/>
            </a:pPr>
            <a:r>
              <a:rPr lang="ar-IQ" dirty="0">
                <a:cs typeface="+mj-cs"/>
              </a:rPr>
              <a:t> </a:t>
            </a:r>
            <a:endParaRPr lang="en-US" dirty="0">
              <a:cs typeface="+mj-cs"/>
            </a:endParaRPr>
          </a:p>
          <a:p>
            <a:pPr marL="0" indent="0" algn="just">
              <a:buNone/>
            </a:pPr>
            <a:endParaRPr lang="ar-IQ" dirty="0">
              <a:cs typeface="+mj-cs"/>
            </a:endParaRPr>
          </a:p>
        </p:txBody>
      </p:sp>
    </p:spTree>
    <p:extLst>
      <p:ext uri="{BB962C8B-B14F-4D97-AF65-F5344CB8AC3E}">
        <p14:creationId xmlns:p14="http://schemas.microsoft.com/office/powerpoint/2010/main" val="14601910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0" indent="0" rtl="1"/>
            <a:r>
              <a:rPr lang="ar-IQ" b="1" dirty="0"/>
              <a:t>التغيرات </a:t>
            </a:r>
            <a:r>
              <a:rPr lang="ar-IQ" b="1" dirty="0" smtClean="0"/>
              <a:t>المناخية</a:t>
            </a:r>
            <a:endParaRPr lang="ar-IQ" dirty="0"/>
          </a:p>
        </p:txBody>
      </p:sp>
      <p:sp>
        <p:nvSpPr>
          <p:cNvPr id="3" name="Content Placeholder 2"/>
          <p:cNvSpPr>
            <a:spLocks noGrp="1"/>
          </p:cNvSpPr>
          <p:nvPr>
            <p:ph idx="1"/>
          </p:nvPr>
        </p:nvSpPr>
        <p:spPr/>
        <p:txBody>
          <a:bodyPr>
            <a:normAutofit fontScale="77500" lnSpcReduction="20000"/>
          </a:bodyPr>
          <a:lstStyle/>
          <a:p>
            <a:pPr marL="0" indent="0" algn="r" rtl="1">
              <a:buNone/>
            </a:pPr>
            <a:r>
              <a:rPr lang="ar-IQ" b="1" u="sng" dirty="0">
                <a:cs typeface="+mj-cs"/>
              </a:rPr>
              <a:t>التغيرات المناخية</a:t>
            </a:r>
            <a:endParaRPr lang="en-US" dirty="0">
              <a:cs typeface="+mj-cs"/>
            </a:endParaRPr>
          </a:p>
          <a:p>
            <a:pPr marL="0" indent="0" algn="r" rtl="1">
              <a:buNone/>
            </a:pPr>
            <a:r>
              <a:rPr lang="ar-IQ" dirty="0">
                <a:cs typeface="+mj-cs"/>
              </a:rPr>
              <a:t> </a:t>
            </a:r>
            <a:r>
              <a:rPr lang="ar-IQ" dirty="0" smtClean="0">
                <a:cs typeface="+mj-cs"/>
              </a:rPr>
              <a:t>  </a:t>
            </a:r>
            <a:r>
              <a:rPr lang="ar-IQ" dirty="0">
                <a:cs typeface="+mj-cs"/>
              </a:rPr>
              <a:t>الأنسان جزء من البيئة يؤثر ويتأثر بها ، أن سوء أستخدام الموارد الطبيعية  والأدارة السيئة للصناعة والزراعة تزيد من نسبة التلوث العالمي . هناك عوامل طبيعية أسهمت في الزمن الماضي بأحداث حالات من التلوث الشامل لمناخ الأرض. أن الثورات البركانية تؤدي الى أطلاق مختلف أنواع الغازات وخاصة الكبريت ويمكن أن تتحسس بواسطة قياس نسبة </a:t>
            </a:r>
            <a:r>
              <a:rPr lang="en-US" dirty="0">
                <a:cs typeface="+mj-cs"/>
              </a:rPr>
              <a:t>S</a:t>
            </a:r>
            <a:r>
              <a:rPr lang="ar-IQ" dirty="0">
                <a:cs typeface="+mj-cs"/>
              </a:rPr>
              <a:t> في الثلج عن طريق جمع عينات جليدية من القطب الشمالي لأن الجليد له القابلية على أمتصاص ما موجود في الغلاف الغازي والأحتفاظ به.</a:t>
            </a:r>
            <a:endParaRPr lang="en-US" dirty="0">
              <a:cs typeface="+mj-cs"/>
            </a:endParaRPr>
          </a:p>
          <a:p>
            <a:pPr marL="0" indent="0" algn="r" rtl="1">
              <a:buNone/>
            </a:pPr>
            <a:r>
              <a:rPr lang="ar-IQ" dirty="0">
                <a:cs typeface="+mj-cs"/>
              </a:rPr>
              <a:t>أن الغاز المنبعث من الدفق البركاني بملايين الأطنان يمكن أن يتسبب في كارثة بيئية.  هذه الحمم البركانية (الثورات البركانية ) اطلقت الكبريت الى الجو وتسببت في في أحداث موجة برد شديدة . بالمقابل زيادة نسبة </a:t>
            </a:r>
            <a:r>
              <a:rPr lang="en-US" dirty="0">
                <a:cs typeface="+mj-cs"/>
              </a:rPr>
              <a:t>CO</a:t>
            </a:r>
            <a:r>
              <a:rPr lang="en-US" baseline="-25000" dirty="0">
                <a:cs typeface="+mj-cs"/>
              </a:rPr>
              <a:t>2</a:t>
            </a:r>
            <a:r>
              <a:rPr lang="ar-IQ" dirty="0">
                <a:cs typeface="+mj-cs"/>
              </a:rPr>
              <a:t> في الجو أدى الى سخونة الأرض اكثر مما كان في الماضي أكثر بـ 6  مرات مما هو عليه الآن فتخيل مقدار الحرارة التي عانت منها الأرض في ذلك الزمن .</a:t>
            </a:r>
            <a:endParaRPr lang="en-US" dirty="0">
              <a:cs typeface="+mj-cs"/>
            </a:endParaRPr>
          </a:p>
          <a:p>
            <a:pPr marL="0" indent="0" algn="r">
              <a:buNone/>
            </a:pPr>
            <a:endParaRPr lang="ar-IQ" dirty="0">
              <a:cs typeface="+mj-cs"/>
            </a:endParaRPr>
          </a:p>
        </p:txBody>
      </p:sp>
    </p:spTree>
    <p:extLst>
      <p:ext uri="{BB962C8B-B14F-4D97-AF65-F5344CB8AC3E}">
        <p14:creationId xmlns:p14="http://schemas.microsoft.com/office/powerpoint/2010/main" val="29975491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b="1" dirty="0"/>
              <a:t>التغيرات المناخية</a:t>
            </a:r>
            <a:endParaRPr lang="ar-IQ" dirty="0"/>
          </a:p>
        </p:txBody>
      </p:sp>
      <p:sp>
        <p:nvSpPr>
          <p:cNvPr id="3" name="Content Placeholder 2"/>
          <p:cNvSpPr>
            <a:spLocks noGrp="1"/>
          </p:cNvSpPr>
          <p:nvPr>
            <p:ph idx="1"/>
          </p:nvPr>
        </p:nvSpPr>
        <p:spPr/>
        <p:txBody>
          <a:bodyPr/>
          <a:lstStyle/>
          <a:p>
            <a:pPr marL="0" indent="0" algn="r">
              <a:buNone/>
            </a:pPr>
            <a:r>
              <a:rPr lang="ar-IQ" dirty="0">
                <a:cs typeface="+mj-cs"/>
              </a:rPr>
              <a:t> أرتفاع درجات الحرارة وقلة المياه يزيد من نسبة اصابة النباتات الأمراض مما يؤدي الى أنقراضات .في حالة أرتفاع درجة الحرارة 2 درجة مئوية في الخمسين سنة المقبلة قد يسبب  أنقراضات لبعض الأجناس . وكذلك الحيوانات مثل الدببة . غالبا وتترابط الأنقراضات بأنقلاب أقطاب المجال المغناطيسي الأرضي .والأنقراض قد يحتاج زمن طويل وقد يحصل بصورة مفاجئة خلال الكوارث البيئية .. هل نحن الآن وسط عملية أنقراض شامل ؟؟</a:t>
            </a:r>
            <a:endParaRPr lang="ar-IQ" dirty="0">
              <a:cs typeface="+mj-cs"/>
            </a:endParaRPr>
          </a:p>
        </p:txBody>
      </p:sp>
    </p:spTree>
    <p:extLst>
      <p:ext uri="{BB962C8B-B14F-4D97-AF65-F5344CB8AC3E}">
        <p14:creationId xmlns:p14="http://schemas.microsoft.com/office/powerpoint/2010/main" val="27411288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b="1" dirty="0"/>
              <a:t>التدفئة الكونية والأحتباس الحراري</a:t>
            </a:r>
            <a:endParaRPr lang="ar-IQ" dirty="0"/>
          </a:p>
        </p:txBody>
      </p:sp>
      <p:sp>
        <p:nvSpPr>
          <p:cNvPr id="3" name="Content Placeholder 2"/>
          <p:cNvSpPr>
            <a:spLocks noGrp="1"/>
          </p:cNvSpPr>
          <p:nvPr>
            <p:ph idx="1"/>
          </p:nvPr>
        </p:nvSpPr>
        <p:spPr/>
        <p:txBody>
          <a:bodyPr>
            <a:normAutofit fontScale="92500"/>
          </a:bodyPr>
          <a:lstStyle/>
          <a:p>
            <a:pPr marL="0" indent="0" algn="r" rtl="1">
              <a:buNone/>
            </a:pPr>
            <a:r>
              <a:rPr lang="ar-IQ" b="1" u="sng" dirty="0">
                <a:cs typeface="+mj-cs"/>
              </a:rPr>
              <a:t>التدفئة الكونية والأحتباس الحراري :</a:t>
            </a:r>
            <a:endParaRPr lang="en-US" dirty="0">
              <a:cs typeface="+mj-cs"/>
            </a:endParaRPr>
          </a:p>
          <a:p>
            <a:pPr marL="0" indent="0" algn="r" rtl="1">
              <a:buNone/>
            </a:pPr>
            <a:r>
              <a:rPr lang="ar-IQ" dirty="0">
                <a:cs typeface="+mj-cs"/>
              </a:rPr>
              <a:t>يقصد بها زيادة درجات حرارة سطح الأرض بسبب النشاط البشري . تقدر درجات حرارة الأرض بكمية الأشعاع الشمسي الواصل وكمية الأشعاع المنعكس الى الغلاف الغازي .</a:t>
            </a:r>
            <a:endParaRPr lang="en-US" dirty="0">
              <a:cs typeface="+mj-cs"/>
            </a:endParaRPr>
          </a:p>
          <a:p>
            <a:pPr marL="0" indent="0" algn="r" rtl="1">
              <a:buNone/>
            </a:pPr>
            <a:r>
              <a:rPr lang="ar-IQ" dirty="0">
                <a:cs typeface="+mj-cs"/>
              </a:rPr>
              <a:t>تصل أشعة الشمس الى الأرض وتنعكس الى الأعلى على هيئة أشعة تحت الحمراء التي تشع فيما بعد من سطح الأرض . يمتص بخار الماء </a:t>
            </a:r>
            <a:r>
              <a:rPr lang="en-US" dirty="0">
                <a:cs typeface="+mj-cs"/>
              </a:rPr>
              <a:t>CO</a:t>
            </a:r>
            <a:r>
              <a:rPr lang="en-US" baseline="-25000" dirty="0">
                <a:cs typeface="+mj-cs"/>
              </a:rPr>
              <a:t>2</a:t>
            </a:r>
            <a:r>
              <a:rPr lang="ar-IQ" dirty="0">
                <a:cs typeface="+mj-cs"/>
              </a:rPr>
              <a:t> وغازات أخرى كمية من هذه الطاقة المنعكسة الى الاعلى ولا يسمح لها بالخروج خارج الغلاف الغازي الى الفضاء الخارجي .</a:t>
            </a:r>
            <a:endParaRPr lang="en-US" dirty="0">
              <a:cs typeface="+mj-cs"/>
            </a:endParaRPr>
          </a:p>
          <a:p>
            <a:pPr marL="0" indent="0" algn="r" rtl="1">
              <a:buNone/>
            </a:pPr>
            <a:r>
              <a:rPr lang="ar-IQ" dirty="0">
                <a:cs typeface="+mj-cs"/>
              </a:rPr>
              <a:t> </a:t>
            </a:r>
            <a:endParaRPr lang="en-US" dirty="0">
              <a:cs typeface="+mj-cs"/>
            </a:endParaRPr>
          </a:p>
          <a:p>
            <a:pPr marL="0" indent="0" algn="r">
              <a:buNone/>
            </a:pPr>
            <a:endParaRPr lang="ar-IQ" dirty="0">
              <a:cs typeface="+mj-cs"/>
            </a:endParaRPr>
          </a:p>
        </p:txBody>
      </p:sp>
    </p:spTree>
    <p:extLst>
      <p:ext uri="{BB962C8B-B14F-4D97-AF65-F5344CB8AC3E}">
        <p14:creationId xmlns:p14="http://schemas.microsoft.com/office/powerpoint/2010/main" val="20793649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b="1" dirty="0"/>
              <a:t>مصادر غاز ثنائي أوكسيد الكاربون</a:t>
            </a:r>
            <a:endParaRPr lang="ar-IQ" dirty="0"/>
          </a:p>
        </p:txBody>
      </p:sp>
      <p:sp>
        <p:nvSpPr>
          <p:cNvPr id="3" name="Content Placeholder 2"/>
          <p:cNvSpPr>
            <a:spLocks noGrp="1"/>
          </p:cNvSpPr>
          <p:nvPr>
            <p:ph idx="1"/>
          </p:nvPr>
        </p:nvSpPr>
        <p:spPr/>
        <p:txBody>
          <a:bodyPr>
            <a:normAutofit lnSpcReduction="10000"/>
          </a:bodyPr>
          <a:lstStyle/>
          <a:p>
            <a:pPr marL="0" indent="0" algn="r" rtl="1">
              <a:buNone/>
            </a:pPr>
            <a:r>
              <a:rPr lang="ar-IQ" b="1" u="sng" dirty="0"/>
              <a:t>مصادر غاز ثنائي أوكسيد الكاربون : </a:t>
            </a:r>
            <a:endParaRPr lang="en-US" dirty="0"/>
          </a:p>
          <a:p>
            <a:pPr marL="0" indent="0" algn="r" rtl="1">
              <a:buNone/>
            </a:pPr>
            <a:r>
              <a:rPr lang="ar-IQ" dirty="0">
                <a:cs typeface="+mj-cs"/>
              </a:rPr>
              <a:t>يتولد </a:t>
            </a:r>
            <a:r>
              <a:rPr lang="en-US" dirty="0">
                <a:cs typeface="+mj-cs"/>
              </a:rPr>
              <a:t>CO</a:t>
            </a:r>
            <a:r>
              <a:rPr lang="en-US" baseline="-25000" dirty="0">
                <a:cs typeface="+mj-cs"/>
              </a:rPr>
              <a:t>2</a:t>
            </a:r>
            <a:r>
              <a:rPr lang="ar-IQ" dirty="0">
                <a:cs typeface="+mj-cs"/>
              </a:rPr>
              <a:t> في الطبيعة نتيجة لأحتراق المركبات العضوية كحرائق الغابات ، وكذلك ينتج من تنفس النباتات والحيوانات .أما مصدر </a:t>
            </a:r>
            <a:r>
              <a:rPr lang="en-US" dirty="0">
                <a:cs typeface="+mj-cs"/>
              </a:rPr>
              <a:t>CO</a:t>
            </a:r>
            <a:r>
              <a:rPr lang="en-US" baseline="-25000" dirty="0">
                <a:cs typeface="+mj-cs"/>
              </a:rPr>
              <a:t>2</a:t>
            </a:r>
            <a:r>
              <a:rPr lang="en-US" dirty="0">
                <a:cs typeface="+mj-cs"/>
              </a:rPr>
              <a:t> </a:t>
            </a:r>
            <a:r>
              <a:rPr lang="ar-IQ" dirty="0">
                <a:cs typeface="+mj-cs"/>
              </a:rPr>
              <a:t>الناتج بفعل النشاطات البشرية فيأتي من حرق الوقود المتحجر </a:t>
            </a:r>
            <a:r>
              <a:rPr lang="en-US" dirty="0">
                <a:cs typeface="+mj-cs"/>
              </a:rPr>
              <a:t>“Fossil fuel”</a:t>
            </a:r>
            <a:r>
              <a:rPr lang="ar-IQ" dirty="0">
                <a:cs typeface="+mj-cs"/>
              </a:rPr>
              <a:t> . أن عملية قطع وتدمير الغابات على مستوى العالم يزيد من نسبة  </a:t>
            </a:r>
            <a:r>
              <a:rPr lang="en-US" dirty="0">
                <a:cs typeface="+mj-cs"/>
              </a:rPr>
              <a:t>CO</a:t>
            </a:r>
            <a:r>
              <a:rPr lang="en-US" baseline="-25000" dirty="0">
                <a:cs typeface="+mj-cs"/>
              </a:rPr>
              <a:t>2</a:t>
            </a:r>
            <a:r>
              <a:rPr lang="ar-IQ" dirty="0">
                <a:cs typeface="+mj-cs"/>
              </a:rPr>
              <a:t> في الغلاف الغازي بسبب كون هذه الأشجار هي التي تستنفذ كميات كبيرة من </a:t>
            </a:r>
            <a:r>
              <a:rPr lang="en-US" dirty="0">
                <a:cs typeface="+mj-cs"/>
              </a:rPr>
              <a:t>CO</a:t>
            </a:r>
            <a:r>
              <a:rPr lang="en-US" baseline="-25000" dirty="0">
                <a:cs typeface="+mj-cs"/>
              </a:rPr>
              <a:t>2</a:t>
            </a:r>
            <a:r>
              <a:rPr lang="ar-IQ" dirty="0">
                <a:cs typeface="+mj-cs"/>
              </a:rPr>
              <a:t> أثناء عملية التركيب الضوئي لذلك من تناقص الغابات يرتبط بزيادة  </a:t>
            </a:r>
            <a:r>
              <a:rPr lang="en-US" dirty="0">
                <a:cs typeface="+mj-cs"/>
              </a:rPr>
              <a:t>CO</a:t>
            </a:r>
            <a:r>
              <a:rPr lang="en-US" baseline="-25000" dirty="0">
                <a:cs typeface="+mj-cs"/>
              </a:rPr>
              <a:t>2</a:t>
            </a:r>
            <a:r>
              <a:rPr lang="en-US" dirty="0">
                <a:cs typeface="+mj-cs"/>
              </a:rPr>
              <a:t> </a:t>
            </a:r>
            <a:r>
              <a:rPr lang="ar-IQ" dirty="0">
                <a:cs typeface="+mj-cs"/>
              </a:rPr>
              <a:t>في الهواء المحيط بنا .</a:t>
            </a:r>
            <a:endParaRPr lang="en-US" dirty="0">
              <a:cs typeface="+mj-cs"/>
            </a:endParaRPr>
          </a:p>
          <a:p>
            <a:pPr marL="0" indent="0" algn="r">
              <a:buNone/>
            </a:pPr>
            <a:endParaRPr lang="ar-IQ" dirty="0"/>
          </a:p>
        </p:txBody>
      </p:sp>
    </p:spTree>
    <p:extLst>
      <p:ext uri="{BB962C8B-B14F-4D97-AF65-F5344CB8AC3E}">
        <p14:creationId xmlns:p14="http://schemas.microsoft.com/office/powerpoint/2010/main" val="11664083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b="1" dirty="0"/>
              <a:t>تأثيرات الأحتباس الحراري</a:t>
            </a:r>
            <a:endParaRPr lang="ar-IQ" dirty="0"/>
          </a:p>
        </p:txBody>
      </p:sp>
      <p:sp>
        <p:nvSpPr>
          <p:cNvPr id="3" name="Content Placeholder 2"/>
          <p:cNvSpPr>
            <a:spLocks noGrp="1"/>
          </p:cNvSpPr>
          <p:nvPr>
            <p:ph idx="1"/>
          </p:nvPr>
        </p:nvSpPr>
        <p:spPr/>
        <p:txBody>
          <a:bodyPr>
            <a:normAutofit fontScale="85000" lnSpcReduction="20000"/>
          </a:bodyPr>
          <a:lstStyle/>
          <a:p>
            <a:pPr marL="0" indent="0" algn="just" rtl="1">
              <a:buNone/>
            </a:pPr>
            <a:r>
              <a:rPr lang="ar-IQ" b="1" u="sng" dirty="0"/>
              <a:t>تأثيرات الأحتباس الحراري :</a:t>
            </a:r>
            <a:endParaRPr lang="en-US" dirty="0"/>
          </a:p>
          <a:p>
            <a:pPr marL="0" indent="0" algn="just" rtl="1">
              <a:buNone/>
            </a:pPr>
            <a:r>
              <a:rPr lang="ar-IQ" dirty="0"/>
              <a:t>في ضوء مستويات الأنبعاثات الحرارية الراهنة ، تشير التقديرات والتنبؤات الى زيادة مماثلة في درجات الحرارة الغلاف الغازي تقدر بنحو3.6 درجة فهرنهايتية بحلول 2024 وتصل الى 16 درجة فهرنهايتية بحلول 2100 . تؤثر عملية الأحتباس الحراري على مناخ الكرة الأرضية وعلى كمية الامطار ومواعيد هطولها مما يسبب تغيرات ملحوظة على المستوى الزراعي . وكذللك سوف تتسبب في زيادة مستوى سطح البحر عن طريق تسخين وتمدد مياه المحيطات وذوبان الجبال الجليدية وخاصة في القطب الشمالي والتي قد ترفع مستوى سطح البحر مترا ، مما يؤدي الى غمر المدن الساحلية وتؤكد التسجيلات العلمية الدقيقة أن درجات الحرارة الكونية ومستويات سطح البحر قد تذبذبت بدرجة ملحوظة في غضون ال (100000) عام الماضية .</a:t>
            </a:r>
            <a:endParaRPr lang="en-US" dirty="0"/>
          </a:p>
          <a:p>
            <a:pPr marL="0" indent="0" algn="just">
              <a:buNone/>
            </a:pPr>
            <a:endParaRPr lang="ar-IQ" dirty="0"/>
          </a:p>
        </p:txBody>
      </p:sp>
    </p:spTree>
    <p:extLst>
      <p:ext uri="{BB962C8B-B14F-4D97-AF65-F5344CB8AC3E}">
        <p14:creationId xmlns:p14="http://schemas.microsoft.com/office/powerpoint/2010/main" val="21197928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b="1" dirty="0" smtClean="0"/>
              <a:t>ثاني اوكسيد الكاربون</a:t>
            </a:r>
            <a:endParaRPr lang="ar-IQ" dirty="0"/>
          </a:p>
        </p:txBody>
      </p:sp>
      <p:sp>
        <p:nvSpPr>
          <p:cNvPr id="3" name="Content Placeholder 2"/>
          <p:cNvSpPr>
            <a:spLocks noGrp="1"/>
          </p:cNvSpPr>
          <p:nvPr>
            <p:ph idx="1"/>
          </p:nvPr>
        </p:nvSpPr>
        <p:spPr/>
        <p:txBody>
          <a:bodyPr>
            <a:normAutofit fontScale="92500"/>
          </a:bodyPr>
          <a:lstStyle/>
          <a:p>
            <a:pPr marL="0" indent="0" algn="just" rtl="1">
              <a:buNone/>
            </a:pPr>
            <a:r>
              <a:rPr lang="ar-IQ" b="1" u="sng" dirty="0">
                <a:cs typeface="+mj-cs"/>
              </a:rPr>
              <a:t>التحكم في مستويات  </a:t>
            </a:r>
            <a:r>
              <a:rPr lang="en-US" b="1" u="sng" dirty="0">
                <a:cs typeface="+mj-cs"/>
              </a:rPr>
              <a:t>CO</a:t>
            </a:r>
            <a:r>
              <a:rPr lang="en-US" b="1" u="sng" baseline="-25000" dirty="0">
                <a:cs typeface="+mj-cs"/>
              </a:rPr>
              <a:t>2</a:t>
            </a:r>
            <a:r>
              <a:rPr lang="ar-IQ" b="1" u="sng" dirty="0">
                <a:cs typeface="+mj-cs"/>
              </a:rPr>
              <a:t> :</a:t>
            </a:r>
            <a:endParaRPr lang="en-US" dirty="0">
              <a:cs typeface="+mj-cs"/>
            </a:endParaRPr>
          </a:p>
          <a:p>
            <a:pPr marL="0" indent="0" algn="just" rtl="1">
              <a:buNone/>
            </a:pPr>
            <a:r>
              <a:rPr lang="ar-IQ" dirty="0">
                <a:cs typeface="+mj-cs"/>
              </a:rPr>
              <a:t>يمكن أن يتم ذلك ولو جزئيا بواسطة وضع برامج عالمية للمحافظة على الغابات وأعادة الغرس فيها لما لها من اهمية كبرى من التحكم بكميات </a:t>
            </a:r>
            <a:r>
              <a:rPr lang="en-US" dirty="0">
                <a:cs typeface="+mj-cs"/>
              </a:rPr>
              <a:t>CO</a:t>
            </a:r>
            <a:r>
              <a:rPr lang="en-US" baseline="-25000" dirty="0">
                <a:cs typeface="+mj-cs"/>
              </a:rPr>
              <a:t>2</a:t>
            </a:r>
            <a:r>
              <a:rPr lang="ar-IQ" dirty="0">
                <a:cs typeface="+mj-cs"/>
              </a:rPr>
              <a:t> الجوي . ولكن تكمن صعوبة التحكم في انبعاثات </a:t>
            </a:r>
            <a:r>
              <a:rPr lang="en-US" dirty="0">
                <a:cs typeface="+mj-cs"/>
              </a:rPr>
              <a:t>CO</a:t>
            </a:r>
            <a:r>
              <a:rPr lang="en-US" baseline="-25000" dirty="0">
                <a:cs typeface="+mj-cs"/>
              </a:rPr>
              <a:t>2</a:t>
            </a:r>
            <a:r>
              <a:rPr lang="ar-IQ" dirty="0">
                <a:cs typeface="+mj-cs"/>
              </a:rPr>
              <a:t> في الأعتماد على الوقود الأحفوري لتلبية متطلبات الطاقة </a:t>
            </a:r>
            <a:r>
              <a:rPr lang="ar-IQ" dirty="0" smtClean="0">
                <a:cs typeface="+mj-cs"/>
              </a:rPr>
              <a:t>.</a:t>
            </a:r>
          </a:p>
          <a:p>
            <a:pPr marL="0" indent="0" algn="r" rtl="1">
              <a:buNone/>
            </a:pPr>
            <a:r>
              <a:rPr lang="ar-IQ" b="1" u="sng" dirty="0"/>
              <a:t>الأوزون </a:t>
            </a:r>
            <a:endParaRPr lang="en-US" dirty="0"/>
          </a:p>
          <a:p>
            <a:pPr marL="0" indent="0" algn="r" rtl="1">
              <a:buNone/>
            </a:pPr>
            <a:r>
              <a:rPr lang="ar-IQ" dirty="0"/>
              <a:t>تركيب الغلاف الغازي المحيط بالأرض : يقسم الغلاف الغازي الى أربعة طبقات أساسية تختلف الواحدة عن الخرى بمحتواها الغازي ودرجة الحرارة .</a:t>
            </a:r>
            <a:endParaRPr lang="en-US" dirty="0"/>
          </a:p>
          <a:p>
            <a:pPr marL="0" indent="0" algn="just" rtl="1">
              <a:buNone/>
            </a:pPr>
            <a:endParaRPr lang="ar-IQ" dirty="0">
              <a:cs typeface="+mj-cs"/>
            </a:endParaRPr>
          </a:p>
        </p:txBody>
      </p:sp>
    </p:spTree>
    <p:extLst>
      <p:ext uri="{BB962C8B-B14F-4D97-AF65-F5344CB8AC3E}">
        <p14:creationId xmlns:p14="http://schemas.microsoft.com/office/powerpoint/2010/main" val="39774074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Autofit/>
          </a:bodyPr>
          <a:lstStyle/>
          <a:p>
            <a:pPr marL="0" indent="0" algn="r" rtl="1">
              <a:buNone/>
            </a:pPr>
            <a:r>
              <a:rPr lang="ar-IQ" sz="2400" dirty="0" smtClean="0">
                <a:cs typeface="+mj-cs"/>
              </a:rPr>
              <a:t>1-</a:t>
            </a:r>
            <a:r>
              <a:rPr lang="en-US" sz="2400" dirty="0">
                <a:cs typeface="+mj-cs"/>
              </a:rPr>
              <a:t>TROPOSPHERE  </a:t>
            </a:r>
            <a:r>
              <a:rPr lang="ar-IQ" sz="2400" dirty="0">
                <a:cs typeface="+mj-cs"/>
              </a:rPr>
              <a:t>   ضمن 12 كم : غيوم ، أنخفاض درجة الحرارة مع الأرتفاع ، أوكسجين </a:t>
            </a:r>
            <a:r>
              <a:rPr lang="en-US" sz="2400" dirty="0">
                <a:cs typeface="+mj-cs"/>
              </a:rPr>
              <a:t>O</a:t>
            </a:r>
            <a:r>
              <a:rPr lang="en-US" sz="2400" baseline="-25000" dirty="0">
                <a:cs typeface="+mj-cs"/>
              </a:rPr>
              <a:t>2</a:t>
            </a:r>
            <a:r>
              <a:rPr lang="ar-IQ" sz="2400" dirty="0">
                <a:cs typeface="+mj-cs"/>
              </a:rPr>
              <a:t> (جزيئي ثنائي الذرة ) (</a:t>
            </a:r>
            <a:r>
              <a:rPr lang="en-US" sz="2400" dirty="0">
                <a:cs typeface="+mj-cs"/>
              </a:rPr>
              <a:t>Diatomic</a:t>
            </a:r>
            <a:r>
              <a:rPr lang="ar-IQ" sz="2400" dirty="0">
                <a:cs typeface="+mj-cs"/>
              </a:rPr>
              <a:t>) .</a:t>
            </a:r>
            <a:endParaRPr lang="en-US" sz="2400" dirty="0">
              <a:cs typeface="+mj-cs"/>
            </a:endParaRPr>
          </a:p>
          <a:p>
            <a:pPr marL="0" indent="0" algn="r" rtl="1">
              <a:buNone/>
            </a:pPr>
            <a:r>
              <a:rPr lang="ar-IQ" sz="2400" dirty="0">
                <a:cs typeface="+mj-cs"/>
              </a:rPr>
              <a:t> </a:t>
            </a:r>
            <a:endParaRPr lang="en-US" sz="2400" dirty="0">
              <a:cs typeface="+mj-cs"/>
            </a:endParaRPr>
          </a:p>
          <a:p>
            <a:pPr marL="0" indent="0" algn="r" rtl="1">
              <a:buNone/>
            </a:pPr>
            <a:r>
              <a:rPr lang="ar-IQ" sz="2400" dirty="0">
                <a:cs typeface="+mj-cs"/>
              </a:rPr>
              <a:t>2- الغلاف المنطبق </a:t>
            </a:r>
            <a:r>
              <a:rPr lang="en-US" sz="2400" dirty="0">
                <a:cs typeface="+mj-cs"/>
              </a:rPr>
              <a:t>Stratosphere</a:t>
            </a:r>
            <a:r>
              <a:rPr lang="ar-IQ" sz="2400" dirty="0">
                <a:cs typeface="+mj-cs"/>
              </a:rPr>
              <a:t> بين 12-50 كم </a:t>
            </a:r>
            <a:r>
              <a:rPr lang="en-US" sz="2400" dirty="0">
                <a:cs typeface="+mj-cs"/>
              </a:rPr>
              <a:t>: </a:t>
            </a:r>
            <a:r>
              <a:rPr lang="ar-IQ" sz="2400" dirty="0">
                <a:cs typeface="+mj-cs"/>
              </a:rPr>
              <a:t>بخار الماء قليل ، ترتفع درجة الحرارة مع الأرتفاع ، طبقة الأوزون بين (20-60 كم ).</a:t>
            </a:r>
            <a:endParaRPr lang="en-US" sz="2400" dirty="0">
              <a:cs typeface="+mj-cs"/>
            </a:endParaRPr>
          </a:p>
          <a:p>
            <a:pPr marL="0" indent="0" algn="r" rtl="1">
              <a:buNone/>
            </a:pPr>
            <a:r>
              <a:rPr lang="ar-IQ" sz="2400" dirty="0">
                <a:cs typeface="+mj-cs"/>
              </a:rPr>
              <a:t> </a:t>
            </a:r>
            <a:endParaRPr lang="en-US" sz="2400" dirty="0">
              <a:cs typeface="+mj-cs"/>
            </a:endParaRPr>
          </a:p>
          <a:p>
            <a:pPr marL="0" indent="0" algn="r" rtl="1">
              <a:buNone/>
            </a:pPr>
            <a:r>
              <a:rPr lang="ar-IQ" sz="2400" dirty="0">
                <a:cs typeface="+mj-cs"/>
              </a:rPr>
              <a:t>3- الغلاف الوسطي أو البيني </a:t>
            </a:r>
            <a:r>
              <a:rPr lang="en-US" sz="2400" dirty="0">
                <a:cs typeface="+mj-cs"/>
              </a:rPr>
              <a:t>Mesosphere</a:t>
            </a:r>
            <a:r>
              <a:rPr lang="ar-IQ" sz="2400" dirty="0">
                <a:cs typeface="+mj-cs"/>
              </a:rPr>
              <a:t> بين 50-80 كم : بخار الماء معدوم ، أنخفاض درجة الحرارة مع الأرتفاع .</a:t>
            </a:r>
            <a:endParaRPr lang="en-US" sz="2400" dirty="0">
              <a:cs typeface="+mj-cs"/>
            </a:endParaRPr>
          </a:p>
          <a:p>
            <a:pPr marL="0" indent="0" algn="r" rtl="1">
              <a:buNone/>
            </a:pPr>
            <a:r>
              <a:rPr lang="ar-IQ" sz="2400" dirty="0">
                <a:cs typeface="+mj-cs"/>
              </a:rPr>
              <a:t> </a:t>
            </a:r>
            <a:endParaRPr lang="en-US" sz="2400" dirty="0">
              <a:cs typeface="+mj-cs"/>
            </a:endParaRPr>
          </a:p>
          <a:p>
            <a:pPr marL="0" indent="0" algn="r" rtl="1">
              <a:buNone/>
            </a:pPr>
            <a:r>
              <a:rPr lang="ar-IQ" sz="2400" dirty="0">
                <a:cs typeface="+mj-cs"/>
              </a:rPr>
              <a:t>4- الغلاف الحراري </a:t>
            </a:r>
            <a:r>
              <a:rPr lang="en-US" sz="2400" dirty="0">
                <a:cs typeface="+mj-cs"/>
              </a:rPr>
              <a:t>Thermosphere</a:t>
            </a:r>
            <a:r>
              <a:rPr lang="ar-IQ" sz="2400" dirty="0">
                <a:cs typeface="+mj-cs"/>
              </a:rPr>
              <a:t> بين  80 -400 كم : بخار الماء معدوم </a:t>
            </a:r>
            <a:r>
              <a:rPr lang="en-US" sz="2400" dirty="0">
                <a:cs typeface="+mj-cs"/>
              </a:rPr>
              <a:t>He , N , O , H</a:t>
            </a:r>
            <a:r>
              <a:rPr lang="ar-IQ" sz="2400" dirty="0">
                <a:cs typeface="+mj-cs"/>
              </a:rPr>
              <a:t> بصورة ذرية ، أرتفاع سريع في درجة مع الأرتفاع ، وثم أرتفاع بطيء .</a:t>
            </a:r>
            <a:endParaRPr lang="en-US" sz="2400" dirty="0">
              <a:cs typeface="+mj-cs"/>
            </a:endParaRPr>
          </a:p>
          <a:p>
            <a:pPr marL="0" indent="0" algn="r" rtl="1">
              <a:buNone/>
            </a:pPr>
            <a:r>
              <a:rPr lang="ar-IQ" sz="2400" dirty="0">
                <a:cs typeface="+mj-cs"/>
              </a:rPr>
              <a:t> </a:t>
            </a:r>
            <a:endParaRPr lang="en-US" sz="2400" dirty="0">
              <a:cs typeface="+mj-cs"/>
            </a:endParaRPr>
          </a:p>
          <a:p>
            <a:pPr marL="0" indent="0" algn="r" rtl="1">
              <a:buNone/>
            </a:pPr>
            <a:r>
              <a:rPr lang="ar-IQ" sz="2400" dirty="0" smtClean="0">
                <a:cs typeface="+mj-cs"/>
              </a:rPr>
              <a:t>5-الغلاف </a:t>
            </a:r>
            <a:r>
              <a:rPr lang="ar-IQ" sz="2400" dirty="0">
                <a:cs typeface="+mj-cs"/>
              </a:rPr>
              <a:t>الأيوني للأرض :</a:t>
            </a:r>
            <a:r>
              <a:rPr lang="en-US" sz="2400" dirty="0">
                <a:cs typeface="+mj-cs"/>
              </a:rPr>
              <a:t>Ionosphere </a:t>
            </a:r>
            <a:r>
              <a:rPr lang="ar-IQ" sz="2400" dirty="0">
                <a:cs typeface="+mj-cs"/>
              </a:rPr>
              <a:t> (65-650 كم )(ميزوسفير –ستراتوسفير ) ..</a:t>
            </a:r>
            <a:endParaRPr lang="en-US" sz="2400" dirty="0">
              <a:cs typeface="+mj-cs"/>
            </a:endParaRPr>
          </a:p>
          <a:p>
            <a:pPr marL="0" indent="0" algn="r">
              <a:buNone/>
            </a:pPr>
            <a:endParaRPr lang="ar-IQ" sz="2400" dirty="0">
              <a:cs typeface="+mj-cs"/>
            </a:endParaRPr>
          </a:p>
        </p:txBody>
      </p:sp>
    </p:spTree>
    <p:extLst>
      <p:ext uri="{BB962C8B-B14F-4D97-AF65-F5344CB8AC3E}">
        <p14:creationId xmlns:p14="http://schemas.microsoft.com/office/powerpoint/2010/main" val="42563589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b="1" dirty="0"/>
              <a:t>طبقة الأوزون</a:t>
            </a:r>
            <a:endParaRPr lang="ar-IQ" dirty="0"/>
          </a:p>
        </p:txBody>
      </p:sp>
      <p:sp>
        <p:nvSpPr>
          <p:cNvPr id="3" name="Content Placeholder 2"/>
          <p:cNvSpPr>
            <a:spLocks noGrp="1"/>
          </p:cNvSpPr>
          <p:nvPr>
            <p:ph idx="1"/>
          </p:nvPr>
        </p:nvSpPr>
        <p:spPr/>
        <p:txBody>
          <a:bodyPr>
            <a:normAutofit fontScale="70000" lnSpcReduction="20000"/>
          </a:bodyPr>
          <a:lstStyle/>
          <a:p>
            <a:pPr marL="0" indent="0" algn="just" rtl="1">
              <a:buNone/>
            </a:pPr>
            <a:r>
              <a:rPr lang="ar-IQ" b="1" u="sng" dirty="0">
                <a:cs typeface="+mj-cs"/>
              </a:rPr>
              <a:t>طبقة الأوزون :</a:t>
            </a:r>
            <a:r>
              <a:rPr lang="en-US" b="1" u="sng" dirty="0" err="1">
                <a:cs typeface="+mj-cs"/>
              </a:rPr>
              <a:t>Ozon</a:t>
            </a:r>
            <a:r>
              <a:rPr lang="en-US" b="1" u="sng" dirty="0">
                <a:cs typeface="+mj-cs"/>
              </a:rPr>
              <a:t> layer </a:t>
            </a:r>
            <a:r>
              <a:rPr lang="ar-IQ" b="1" u="sng" dirty="0">
                <a:cs typeface="+mj-cs"/>
              </a:rPr>
              <a:t> (20-62 كم ) (ستراتوسفير – ميزوسفير</a:t>
            </a:r>
            <a:r>
              <a:rPr lang="ar-IQ" b="1" u="sng" dirty="0" smtClean="0">
                <a:cs typeface="+mj-cs"/>
              </a:rPr>
              <a:t>).</a:t>
            </a:r>
            <a:endParaRPr lang="en-US" dirty="0">
              <a:cs typeface="+mj-cs"/>
            </a:endParaRPr>
          </a:p>
          <a:p>
            <a:pPr marL="0" indent="0" algn="just" rtl="1">
              <a:buNone/>
            </a:pPr>
            <a:r>
              <a:rPr lang="ar-IQ" dirty="0">
                <a:cs typeface="+mj-cs"/>
              </a:rPr>
              <a:t>مكونات الغلاف الغازي :78.9% وزنا نتروجين ، 20.9% وزنا اوكسجين ، 0.093% وزنا أركون ، 0.3% وزنا </a:t>
            </a:r>
            <a:r>
              <a:rPr lang="en-US" dirty="0">
                <a:cs typeface="+mj-cs"/>
              </a:rPr>
              <a:t>CH4 , Ne , </a:t>
            </a:r>
            <a:r>
              <a:rPr lang="en-US" dirty="0" err="1">
                <a:cs typeface="+mj-cs"/>
              </a:rPr>
              <a:t>Xe</a:t>
            </a:r>
            <a:r>
              <a:rPr lang="en-US" dirty="0">
                <a:cs typeface="+mj-cs"/>
              </a:rPr>
              <a:t> , Ki , He , CO2 ) (</a:t>
            </a:r>
            <a:r>
              <a:rPr lang="ar-IQ" dirty="0">
                <a:cs typeface="+mj-cs"/>
              </a:rPr>
              <a:t> .</a:t>
            </a:r>
            <a:endParaRPr lang="en-US" dirty="0">
              <a:cs typeface="+mj-cs"/>
            </a:endParaRPr>
          </a:p>
          <a:p>
            <a:pPr marL="0" indent="0" algn="just" rtl="1">
              <a:buNone/>
            </a:pPr>
            <a:r>
              <a:rPr lang="en-US" dirty="0">
                <a:cs typeface="+mj-cs"/>
              </a:rPr>
              <a:t> </a:t>
            </a:r>
          </a:p>
          <a:p>
            <a:pPr marL="0" indent="0" algn="just" rtl="1">
              <a:buNone/>
            </a:pPr>
            <a:r>
              <a:rPr lang="ar-IQ" b="1" u="sng" dirty="0">
                <a:cs typeface="+mj-cs"/>
              </a:rPr>
              <a:t>طبقة الأوزون :</a:t>
            </a:r>
            <a:endParaRPr lang="en-US" dirty="0">
              <a:cs typeface="+mj-cs"/>
            </a:endParaRPr>
          </a:p>
          <a:p>
            <a:pPr marL="0" indent="0" algn="just" rtl="1">
              <a:buNone/>
            </a:pPr>
            <a:r>
              <a:rPr lang="ar-IQ" dirty="0">
                <a:cs typeface="+mj-cs"/>
              </a:rPr>
              <a:t> </a:t>
            </a:r>
            <a:r>
              <a:rPr lang="ar-IQ" dirty="0" smtClean="0">
                <a:cs typeface="+mj-cs"/>
              </a:rPr>
              <a:t>  </a:t>
            </a:r>
            <a:r>
              <a:rPr lang="ar-IQ" dirty="0">
                <a:cs typeface="+mj-cs"/>
              </a:rPr>
              <a:t>تمتد طبقة الأوزون على أرتفاعات بين 12-62 كم في الغلاف الغازي فوق سطح الأرض ، ألا أن معظم الأوزون يوجد على أرتفاعات بين ( 20- 50 كم ). أي أبتداءا من أعلى طبقة التربو سفير </a:t>
            </a:r>
            <a:r>
              <a:rPr lang="en-US" dirty="0">
                <a:cs typeface="+mj-cs"/>
              </a:rPr>
              <a:t>Troposphere  </a:t>
            </a:r>
            <a:r>
              <a:rPr lang="ar-IQ" dirty="0">
                <a:cs typeface="+mj-cs"/>
              </a:rPr>
              <a:t>بقليل وثم جميع طبقة الستراتوسفير </a:t>
            </a:r>
            <a:r>
              <a:rPr lang="en-US" dirty="0">
                <a:cs typeface="+mj-cs"/>
              </a:rPr>
              <a:t>Stratosphere</a:t>
            </a:r>
            <a:r>
              <a:rPr lang="ar-IQ" dirty="0">
                <a:cs typeface="+mj-cs"/>
              </a:rPr>
              <a:t> والجزء الأسفل من طبقة الميزوسفير </a:t>
            </a:r>
            <a:r>
              <a:rPr lang="en-US" dirty="0" err="1">
                <a:cs typeface="+mj-cs"/>
              </a:rPr>
              <a:t>Mezosphere</a:t>
            </a:r>
            <a:r>
              <a:rPr lang="ar-IQ" dirty="0">
                <a:cs typeface="+mj-cs"/>
              </a:rPr>
              <a:t>. وفي هذا المدى (20-50 كم ) يوجد الأوزون بأعلى تركيز له وهو ( 10 ج م م ) . ولو أمكن جمع الأوزون الموجود في الغلاف الغازي للأرض بين سطح البحر وحتى أرتفاع (60 كم ) في طبقة واحدة فسوف يكون طبقة نحيفة جدا سمكها ( 3 سم ) تقريبا ووزنها بحدود (3000 مليون طن ) وأما توزيعه بين طبقات الغلاف الغازي فهو على النحو التالي :</a:t>
            </a:r>
            <a:endParaRPr lang="en-US" dirty="0">
              <a:cs typeface="+mj-cs"/>
            </a:endParaRPr>
          </a:p>
          <a:p>
            <a:pPr marL="0" indent="0" algn="just">
              <a:buNone/>
            </a:pPr>
            <a:endParaRPr lang="ar-IQ" dirty="0">
              <a:cs typeface="+mj-cs"/>
            </a:endParaRPr>
          </a:p>
        </p:txBody>
      </p:sp>
    </p:spTree>
    <p:extLst>
      <p:ext uri="{BB962C8B-B14F-4D97-AF65-F5344CB8AC3E}">
        <p14:creationId xmlns:p14="http://schemas.microsoft.com/office/powerpoint/2010/main" val="254241330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TotalTime>
  <Words>627</Words>
  <Application>Microsoft Office PowerPoint</Application>
  <PresentationFormat>On-screen Show (4:3)</PresentationFormat>
  <Paragraphs>58</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التلوث البيئي المحاضرة الحادي عشر  التغيرات المناخية</vt:lpstr>
      <vt:lpstr>التغيرات المناخية</vt:lpstr>
      <vt:lpstr>التغيرات المناخية</vt:lpstr>
      <vt:lpstr>التدفئة الكونية والأحتباس الحراري</vt:lpstr>
      <vt:lpstr>مصادر غاز ثنائي أوكسيد الكاربون</vt:lpstr>
      <vt:lpstr>تأثيرات الأحتباس الحراري</vt:lpstr>
      <vt:lpstr>ثاني اوكسيد الكاربون</vt:lpstr>
      <vt:lpstr>PowerPoint Presentation</vt:lpstr>
      <vt:lpstr>طبقة الأوزون</vt:lpstr>
      <vt:lpstr>طبقة الأوزون</vt:lpstr>
      <vt:lpstr>الأشعة فوق البنفسجية</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التلوث البيئي المحاضرة الحادي عشر  التغيرات المناخية</dc:title>
  <dc:creator>Wafa</dc:creator>
  <cp:lastModifiedBy>Wafa</cp:lastModifiedBy>
  <cp:revision>2</cp:revision>
  <dcterms:created xsi:type="dcterms:W3CDTF">2006-08-16T00:00:00Z</dcterms:created>
  <dcterms:modified xsi:type="dcterms:W3CDTF">2020-03-04T09:20:09Z</dcterms:modified>
</cp:coreProperties>
</file>